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2" r:id="rId3"/>
    <p:sldId id="256" r:id="rId4"/>
    <p:sldId id="258" r:id="rId5"/>
    <p:sldId id="257"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2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Males</c:v>
                </c:pt>
              </c:strCache>
            </c:strRef>
          </c:tx>
          <c:spPr>
            <a:solidFill>
              <a:schemeClr val="accent1"/>
            </a:solidFill>
            <a:ln>
              <a:noFill/>
            </a:ln>
            <a:effectLst/>
          </c:spPr>
          <c:invertIfNegative val="0"/>
          <c:cat>
            <c:numRef>
              <c:f>Sheet1!$A$2:$A$5</c:f>
              <c:numCache>
                <c:formatCode>General</c:formatCode>
                <c:ptCount val="4"/>
                <c:pt idx="0">
                  <c:v>1900</c:v>
                </c:pt>
                <c:pt idx="1">
                  <c:v>1910</c:v>
                </c:pt>
                <c:pt idx="2">
                  <c:v>1920</c:v>
                </c:pt>
                <c:pt idx="3">
                  <c:v>1930</c:v>
                </c:pt>
              </c:numCache>
            </c:numRef>
          </c:cat>
          <c:val>
            <c:numRef>
              <c:f>Sheet1!$B$2:$B$5</c:f>
              <c:numCache>
                <c:formatCode>General</c:formatCode>
                <c:ptCount val="4"/>
                <c:pt idx="0">
                  <c:v>46.8</c:v>
                </c:pt>
                <c:pt idx="1">
                  <c:v>63.5</c:v>
                </c:pt>
                <c:pt idx="2">
                  <c:v>74.900000000000006</c:v>
                </c:pt>
                <c:pt idx="3">
                  <c:v>83.8</c:v>
                </c:pt>
              </c:numCache>
            </c:numRef>
          </c:val>
          <c:extLst>
            <c:ext xmlns:c16="http://schemas.microsoft.com/office/drawing/2014/chart" uri="{C3380CC4-5D6E-409C-BE32-E72D297353CC}">
              <c16:uniqueId val="{00000000-2CEE-415A-8157-20F10A2FCA28}"/>
            </c:ext>
          </c:extLst>
        </c:ser>
        <c:ser>
          <c:idx val="1"/>
          <c:order val="1"/>
          <c:tx>
            <c:strRef>
              <c:f>Sheet1!$C$1</c:f>
              <c:strCache>
                <c:ptCount val="1"/>
                <c:pt idx="0">
                  <c:v>Females</c:v>
                </c:pt>
              </c:strCache>
            </c:strRef>
          </c:tx>
          <c:spPr>
            <a:solidFill>
              <a:schemeClr val="accent6"/>
            </a:solidFill>
            <a:ln>
              <a:noFill/>
            </a:ln>
            <a:effectLst/>
          </c:spPr>
          <c:invertIfNegative val="0"/>
          <c:cat>
            <c:numRef>
              <c:f>Sheet1!$A$2:$A$5</c:f>
              <c:numCache>
                <c:formatCode>General</c:formatCode>
                <c:ptCount val="4"/>
                <c:pt idx="0">
                  <c:v>1900</c:v>
                </c:pt>
                <c:pt idx="1">
                  <c:v>1910</c:v>
                </c:pt>
                <c:pt idx="2">
                  <c:v>1920</c:v>
                </c:pt>
                <c:pt idx="3">
                  <c:v>1930</c:v>
                </c:pt>
              </c:numCache>
            </c:numRef>
          </c:cat>
          <c:val>
            <c:numRef>
              <c:f>Sheet1!$C$2:$C$5</c:f>
              <c:numCache>
                <c:formatCode>General</c:formatCode>
                <c:ptCount val="4"/>
                <c:pt idx="0">
                  <c:v>43.9</c:v>
                </c:pt>
                <c:pt idx="1">
                  <c:v>56.5</c:v>
                </c:pt>
                <c:pt idx="2">
                  <c:v>68.5</c:v>
                </c:pt>
                <c:pt idx="3">
                  <c:v>80.400000000000006</c:v>
                </c:pt>
              </c:numCache>
            </c:numRef>
          </c:val>
          <c:extLst>
            <c:ext xmlns:c16="http://schemas.microsoft.com/office/drawing/2014/chart" uri="{C3380CC4-5D6E-409C-BE32-E72D297353CC}">
              <c16:uniqueId val="{00000001-2CEE-415A-8157-20F10A2FCA28}"/>
            </c:ext>
          </c:extLst>
        </c:ser>
        <c:ser>
          <c:idx val="2"/>
          <c:order val="2"/>
          <c:tx>
            <c:strRef>
              <c:f>Sheet1!$D$1</c:f>
              <c:strCache>
                <c:ptCount val="1"/>
                <c:pt idx="0">
                  <c:v>Total Literate</c:v>
                </c:pt>
              </c:strCache>
            </c:strRef>
          </c:tx>
          <c:spPr>
            <a:solidFill>
              <a:schemeClr val="accent4"/>
            </a:solidFill>
            <a:ln>
              <a:noFill/>
            </a:ln>
            <a:effectLst/>
          </c:spPr>
          <c:invertIfNegative val="0"/>
          <c:cat>
            <c:numRef>
              <c:f>Sheet1!$A$2:$A$5</c:f>
              <c:numCache>
                <c:formatCode>General</c:formatCode>
                <c:ptCount val="4"/>
                <c:pt idx="0">
                  <c:v>1900</c:v>
                </c:pt>
                <c:pt idx="1">
                  <c:v>1910</c:v>
                </c:pt>
                <c:pt idx="2">
                  <c:v>1920</c:v>
                </c:pt>
                <c:pt idx="3">
                  <c:v>1930</c:v>
                </c:pt>
              </c:numCache>
            </c:numRef>
          </c:cat>
          <c:val>
            <c:numRef>
              <c:f>Sheet1!$D$2:$D$5</c:f>
              <c:numCache>
                <c:formatCode>General</c:formatCode>
                <c:ptCount val="4"/>
                <c:pt idx="0">
                  <c:v>45.4</c:v>
                </c:pt>
                <c:pt idx="1">
                  <c:v>60.2</c:v>
                </c:pt>
                <c:pt idx="2">
                  <c:v>71.8</c:v>
                </c:pt>
                <c:pt idx="3">
                  <c:v>82.2</c:v>
                </c:pt>
              </c:numCache>
            </c:numRef>
          </c:val>
          <c:extLst>
            <c:ext xmlns:c16="http://schemas.microsoft.com/office/drawing/2014/chart" uri="{C3380CC4-5D6E-409C-BE32-E72D297353CC}">
              <c16:uniqueId val="{00000002-2CEE-415A-8157-20F10A2FCA28}"/>
            </c:ext>
          </c:extLst>
        </c:ser>
        <c:dLbls>
          <c:showLegendKey val="0"/>
          <c:showVal val="0"/>
          <c:showCatName val="0"/>
          <c:showSerName val="0"/>
          <c:showPercent val="0"/>
          <c:showBubbleSize val="0"/>
        </c:dLbls>
        <c:gapWidth val="219"/>
        <c:overlap val="-27"/>
        <c:axId val="-899455152"/>
        <c:axId val="-899456240"/>
      </c:barChart>
      <c:catAx>
        <c:axId val="-89945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56240"/>
        <c:crosses val="autoZero"/>
        <c:auto val="1"/>
        <c:lblAlgn val="ctr"/>
        <c:lblOffset val="100"/>
        <c:noMultiLvlLbl val="0"/>
      </c:catAx>
      <c:valAx>
        <c:axId val="-899456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55152"/>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Urban</c:v>
                </c:pt>
              </c:strCache>
            </c:strRef>
          </c:tx>
          <c:spPr>
            <a:solidFill>
              <a:schemeClr val="accent1"/>
            </a:solidFill>
            <a:ln>
              <a:noFill/>
            </a:ln>
            <a:effectLst/>
          </c:spPr>
          <c:invertIfNegative val="0"/>
          <c:cat>
            <c:numRef>
              <c:f>Sheet1!$A$2:$A$5</c:f>
              <c:numCache>
                <c:formatCode>General</c:formatCode>
                <c:ptCount val="4"/>
                <c:pt idx="0">
                  <c:v>1900</c:v>
                </c:pt>
                <c:pt idx="1">
                  <c:v>1910</c:v>
                </c:pt>
                <c:pt idx="2">
                  <c:v>1920</c:v>
                </c:pt>
                <c:pt idx="3">
                  <c:v>1930</c:v>
                </c:pt>
              </c:numCache>
            </c:numRef>
          </c:cat>
          <c:val>
            <c:numRef>
              <c:f>Sheet1!$B$2:$B$5</c:f>
              <c:numCache>
                <c:formatCode>General</c:formatCode>
                <c:ptCount val="4"/>
                <c:pt idx="0">
                  <c:v>78</c:v>
                </c:pt>
                <c:pt idx="1">
                  <c:v>86.1</c:v>
                </c:pt>
                <c:pt idx="2">
                  <c:v>87</c:v>
                </c:pt>
                <c:pt idx="3">
                  <c:v>93.6</c:v>
                </c:pt>
              </c:numCache>
            </c:numRef>
          </c:val>
          <c:extLst>
            <c:ext xmlns:c16="http://schemas.microsoft.com/office/drawing/2014/chart" uri="{C3380CC4-5D6E-409C-BE32-E72D297353CC}">
              <c16:uniqueId val="{00000000-8E02-4FF1-8CF1-77EF35F5ABA6}"/>
            </c:ext>
          </c:extLst>
        </c:ser>
        <c:ser>
          <c:idx val="1"/>
          <c:order val="1"/>
          <c:tx>
            <c:strRef>
              <c:f>Sheet1!$C$1</c:f>
              <c:strCache>
                <c:ptCount val="1"/>
                <c:pt idx="0">
                  <c:v>Rural</c:v>
                </c:pt>
              </c:strCache>
            </c:strRef>
          </c:tx>
          <c:spPr>
            <a:solidFill>
              <a:srgbClr val="00B050"/>
            </a:solidFill>
            <a:ln>
              <a:noFill/>
            </a:ln>
            <a:effectLst/>
          </c:spPr>
          <c:invertIfNegative val="0"/>
          <c:cat>
            <c:numRef>
              <c:f>Sheet1!$A$2:$A$5</c:f>
              <c:numCache>
                <c:formatCode>General</c:formatCode>
                <c:ptCount val="4"/>
                <c:pt idx="0">
                  <c:v>1900</c:v>
                </c:pt>
                <c:pt idx="1">
                  <c:v>1910</c:v>
                </c:pt>
                <c:pt idx="2">
                  <c:v>1920</c:v>
                </c:pt>
                <c:pt idx="3">
                  <c:v>1930</c:v>
                </c:pt>
              </c:numCache>
            </c:numRef>
          </c:cat>
          <c:val>
            <c:numRef>
              <c:f>Sheet1!$C$2:$C$5</c:f>
              <c:numCache>
                <c:formatCode>General</c:formatCode>
                <c:ptCount val="4"/>
                <c:pt idx="0">
                  <c:v>44.5</c:v>
                </c:pt>
                <c:pt idx="1">
                  <c:v>59.4</c:v>
                </c:pt>
                <c:pt idx="2">
                  <c:v>71</c:v>
                </c:pt>
                <c:pt idx="3">
                  <c:v>80.7</c:v>
                </c:pt>
              </c:numCache>
            </c:numRef>
          </c:val>
          <c:extLst>
            <c:ext xmlns:c16="http://schemas.microsoft.com/office/drawing/2014/chart" uri="{C3380CC4-5D6E-409C-BE32-E72D297353CC}">
              <c16:uniqueId val="{00000001-8E02-4FF1-8CF1-77EF35F5ABA6}"/>
            </c:ext>
          </c:extLst>
        </c:ser>
        <c:dLbls>
          <c:showLegendKey val="0"/>
          <c:showVal val="0"/>
          <c:showCatName val="0"/>
          <c:showSerName val="0"/>
          <c:showPercent val="0"/>
          <c:showBubbleSize val="0"/>
        </c:dLbls>
        <c:gapWidth val="219"/>
        <c:overlap val="-27"/>
        <c:axId val="-899468208"/>
        <c:axId val="-899458960"/>
      </c:barChart>
      <c:catAx>
        <c:axId val="-89946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58960"/>
        <c:crosses val="autoZero"/>
        <c:auto val="1"/>
        <c:lblAlgn val="ctr"/>
        <c:lblOffset val="100"/>
        <c:noMultiLvlLbl val="0"/>
      </c:catAx>
      <c:valAx>
        <c:axId val="-899458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68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1930</c:v>
                </c:pt>
              </c:strCache>
            </c:strRef>
          </c:tx>
          <c:spPr>
            <a:solidFill>
              <a:schemeClr val="accent1"/>
            </a:solidFill>
            <a:ln>
              <a:noFill/>
            </a:ln>
            <a:effectLst/>
          </c:spPr>
          <c:invertIfNegative val="0"/>
          <c:cat>
            <c:strRef>
              <c:f>Sheet1!$A$2:$A$6</c:f>
              <c:strCache>
                <c:ptCount val="5"/>
                <c:pt idx="0">
                  <c:v>Kansas</c:v>
                </c:pt>
                <c:pt idx="1">
                  <c:v>North Dakota</c:v>
                </c:pt>
                <c:pt idx="2">
                  <c:v>Minnesota</c:v>
                </c:pt>
                <c:pt idx="3">
                  <c:v>Wisconsin</c:v>
                </c:pt>
                <c:pt idx="4">
                  <c:v>Michigan</c:v>
                </c:pt>
              </c:strCache>
            </c:strRef>
          </c:cat>
          <c:val>
            <c:numRef>
              <c:f>Sheet1!$B$2:$B$6</c:f>
              <c:numCache>
                <c:formatCode>General</c:formatCode>
                <c:ptCount val="5"/>
                <c:pt idx="0">
                  <c:v>84.6</c:v>
                </c:pt>
                <c:pt idx="1">
                  <c:v>76.400000000000006</c:v>
                </c:pt>
                <c:pt idx="2">
                  <c:v>81.599999999999994</c:v>
                </c:pt>
                <c:pt idx="3">
                  <c:v>83.4</c:v>
                </c:pt>
                <c:pt idx="4">
                  <c:v>85.3</c:v>
                </c:pt>
              </c:numCache>
            </c:numRef>
          </c:val>
          <c:extLst>
            <c:ext xmlns:c16="http://schemas.microsoft.com/office/drawing/2014/chart" uri="{C3380CC4-5D6E-409C-BE32-E72D297353CC}">
              <c16:uniqueId val="{00000000-73F2-41BD-AECB-0455BFCB9210}"/>
            </c:ext>
          </c:extLst>
        </c:ser>
        <c:ser>
          <c:idx val="1"/>
          <c:order val="1"/>
          <c:tx>
            <c:strRef>
              <c:f>Sheet1!$C$1</c:f>
              <c:strCache>
                <c:ptCount val="1"/>
                <c:pt idx="0">
                  <c:v>1920</c:v>
                </c:pt>
              </c:strCache>
            </c:strRef>
          </c:tx>
          <c:spPr>
            <a:solidFill>
              <a:schemeClr val="tx1"/>
            </a:solidFill>
            <a:ln>
              <a:noFill/>
            </a:ln>
            <a:effectLst/>
          </c:spPr>
          <c:invertIfNegative val="0"/>
          <c:cat>
            <c:strRef>
              <c:f>Sheet1!$A$2:$A$6</c:f>
              <c:strCache>
                <c:ptCount val="5"/>
                <c:pt idx="0">
                  <c:v>Kansas</c:v>
                </c:pt>
                <c:pt idx="1">
                  <c:v>North Dakota</c:v>
                </c:pt>
                <c:pt idx="2">
                  <c:v>Minnesota</c:v>
                </c:pt>
                <c:pt idx="3">
                  <c:v>Wisconsin</c:v>
                </c:pt>
                <c:pt idx="4">
                  <c:v>Michigan</c:v>
                </c:pt>
              </c:strCache>
            </c:strRef>
          </c:cat>
          <c:val>
            <c:numRef>
              <c:f>Sheet1!$C$2:$C$6</c:f>
              <c:numCache>
                <c:formatCode>General</c:formatCode>
                <c:ptCount val="5"/>
                <c:pt idx="0">
                  <c:v>87.4</c:v>
                </c:pt>
                <c:pt idx="1">
                  <c:v>70.900000000000006</c:v>
                </c:pt>
                <c:pt idx="2">
                  <c:v>64.7</c:v>
                </c:pt>
                <c:pt idx="3">
                  <c:v>78.8</c:v>
                </c:pt>
                <c:pt idx="4">
                  <c:v>75.5</c:v>
                </c:pt>
              </c:numCache>
            </c:numRef>
          </c:val>
          <c:extLst>
            <c:ext xmlns:c16="http://schemas.microsoft.com/office/drawing/2014/chart" uri="{C3380CC4-5D6E-409C-BE32-E72D297353CC}">
              <c16:uniqueId val="{00000001-73F2-41BD-AECB-0455BFCB9210}"/>
            </c:ext>
          </c:extLst>
        </c:ser>
        <c:ser>
          <c:idx val="2"/>
          <c:order val="2"/>
          <c:tx>
            <c:strRef>
              <c:f>Sheet1!$D$1</c:f>
              <c:strCache>
                <c:ptCount val="1"/>
                <c:pt idx="0">
                  <c:v>1910</c:v>
                </c:pt>
              </c:strCache>
            </c:strRef>
          </c:tx>
          <c:spPr>
            <a:solidFill>
              <a:srgbClr val="00B050"/>
            </a:solidFill>
            <a:ln>
              <a:noFill/>
            </a:ln>
            <a:effectLst/>
          </c:spPr>
          <c:invertIfNegative val="0"/>
          <c:cat>
            <c:strRef>
              <c:f>Sheet1!$A$2:$A$6</c:f>
              <c:strCache>
                <c:ptCount val="5"/>
                <c:pt idx="0">
                  <c:v>Kansas</c:v>
                </c:pt>
                <c:pt idx="1">
                  <c:v>North Dakota</c:v>
                </c:pt>
                <c:pt idx="2">
                  <c:v>Minnesota</c:v>
                </c:pt>
                <c:pt idx="3">
                  <c:v>Wisconsin</c:v>
                </c:pt>
                <c:pt idx="4">
                  <c:v>Michigan</c:v>
                </c:pt>
              </c:strCache>
            </c:strRef>
          </c:cat>
          <c:val>
            <c:numRef>
              <c:f>Sheet1!$D$2:$D$6</c:f>
              <c:numCache>
                <c:formatCode>General</c:formatCode>
                <c:ptCount val="5"/>
                <c:pt idx="0">
                  <c:v>62.4</c:v>
                </c:pt>
                <c:pt idx="1">
                  <c:v>44.3</c:v>
                </c:pt>
                <c:pt idx="2">
                  <c:v>57.7</c:v>
                </c:pt>
                <c:pt idx="3">
                  <c:v>64.2</c:v>
                </c:pt>
                <c:pt idx="4">
                  <c:v>65.8</c:v>
                </c:pt>
              </c:numCache>
            </c:numRef>
          </c:val>
          <c:extLst>
            <c:ext xmlns:c16="http://schemas.microsoft.com/office/drawing/2014/chart" uri="{C3380CC4-5D6E-409C-BE32-E72D297353CC}">
              <c16:uniqueId val="{00000002-73F2-41BD-AECB-0455BFCB9210}"/>
            </c:ext>
          </c:extLst>
        </c:ser>
        <c:ser>
          <c:idx val="3"/>
          <c:order val="3"/>
          <c:tx>
            <c:strRef>
              <c:f>Sheet1!$E$1</c:f>
              <c:strCache>
                <c:ptCount val="1"/>
                <c:pt idx="0">
                  <c:v>1900</c:v>
                </c:pt>
              </c:strCache>
            </c:strRef>
          </c:tx>
          <c:spPr>
            <a:solidFill>
              <a:schemeClr val="accent4"/>
            </a:solidFill>
            <a:ln>
              <a:noFill/>
            </a:ln>
            <a:effectLst/>
          </c:spPr>
          <c:invertIfNegative val="0"/>
          <c:cat>
            <c:strRef>
              <c:f>Sheet1!$A$2:$A$6</c:f>
              <c:strCache>
                <c:ptCount val="5"/>
                <c:pt idx="0">
                  <c:v>Kansas</c:v>
                </c:pt>
                <c:pt idx="1">
                  <c:v>North Dakota</c:v>
                </c:pt>
                <c:pt idx="2">
                  <c:v>Minnesota</c:v>
                </c:pt>
                <c:pt idx="3">
                  <c:v>Wisconsin</c:v>
                </c:pt>
                <c:pt idx="4">
                  <c:v>Michigan</c:v>
                </c:pt>
              </c:strCache>
            </c:strRef>
          </c:cat>
          <c:val>
            <c:numRef>
              <c:f>Sheet1!$E$2:$E$6</c:f>
              <c:numCache>
                <c:formatCode>General</c:formatCode>
                <c:ptCount val="5"/>
                <c:pt idx="0">
                  <c:v>80.599999999999994</c:v>
                </c:pt>
                <c:pt idx="1">
                  <c:v>40.1</c:v>
                </c:pt>
                <c:pt idx="2">
                  <c:v>36</c:v>
                </c:pt>
                <c:pt idx="3">
                  <c:v>51.9</c:v>
                </c:pt>
                <c:pt idx="4">
                  <c:v>52.5</c:v>
                </c:pt>
              </c:numCache>
            </c:numRef>
          </c:val>
          <c:extLst>
            <c:ext xmlns:c16="http://schemas.microsoft.com/office/drawing/2014/chart" uri="{C3380CC4-5D6E-409C-BE32-E72D297353CC}">
              <c16:uniqueId val="{00000003-73F2-41BD-AECB-0455BFCB9210}"/>
            </c:ext>
          </c:extLst>
        </c:ser>
        <c:dLbls>
          <c:showLegendKey val="0"/>
          <c:showVal val="0"/>
          <c:showCatName val="0"/>
          <c:showSerName val="0"/>
          <c:showPercent val="0"/>
          <c:showBubbleSize val="0"/>
        </c:dLbls>
        <c:gapWidth val="182"/>
        <c:axId val="-899467664"/>
        <c:axId val="-899459504"/>
      </c:barChart>
      <c:catAx>
        <c:axId val="-899467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59504"/>
        <c:crosses val="autoZero"/>
        <c:auto val="1"/>
        <c:lblAlgn val="ctr"/>
        <c:lblOffset val="100"/>
        <c:noMultiLvlLbl val="0"/>
      </c:catAx>
      <c:valAx>
        <c:axId val="-8994595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67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Percent Literate</c:v>
                </c:pt>
              </c:strCache>
            </c:strRef>
          </c:tx>
          <c:spPr>
            <a:ln w="28575" cap="rnd">
              <a:solidFill>
                <a:schemeClr val="accent1"/>
              </a:solidFill>
              <a:round/>
            </a:ln>
            <a:effectLst/>
          </c:spPr>
          <c:marker>
            <c:symbol val="none"/>
          </c:marker>
          <c:cat>
            <c:strRef>
              <c:f>Sheet1!$A$2:$A$21</c:f>
              <c:strCache>
                <c:ptCount val="19"/>
                <c:pt idx="0">
                  <c:v>&lt;=1830</c:v>
                </c:pt>
                <c:pt idx="1">
                  <c:v>1831-35</c:v>
                </c:pt>
                <c:pt idx="2">
                  <c:v>1836-40</c:v>
                </c:pt>
                <c:pt idx="3">
                  <c:v>1841-45</c:v>
                </c:pt>
                <c:pt idx="4">
                  <c:v>1846-50</c:v>
                </c:pt>
                <c:pt idx="5">
                  <c:v>1851-55</c:v>
                </c:pt>
                <c:pt idx="6">
                  <c:v>1856-60</c:v>
                </c:pt>
                <c:pt idx="7">
                  <c:v>1861-65</c:v>
                </c:pt>
                <c:pt idx="8">
                  <c:v>1866-70</c:v>
                </c:pt>
                <c:pt idx="9">
                  <c:v>1871-75</c:v>
                </c:pt>
                <c:pt idx="10">
                  <c:v>1876-80</c:v>
                </c:pt>
                <c:pt idx="11">
                  <c:v>1881-85</c:v>
                </c:pt>
                <c:pt idx="12">
                  <c:v>1886-90</c:v>
                </c:pt>
                <c:pt idx="13">
                  <c:v>1891-95</c:v>
                </c:pt>
                <c:pt idx="14">
                  <c:v>1896-00</c:v>
                </c:pt>
                <c:pt idx="15">
                  <c:v>1901-05</c:v>
                </c:pt>
                <c:pt idx="16">
                  <c:v>1906-10</c:v>
                </c:pt>
                <c:pt idx="17">
                  <c:v>1911-15</c:v>
                </c:pt>
                <c:pt idx="18">
                  <c:v>1916-20</c:v>
                </c:pt>
              </c:strCache>
            </c:strRef>
          </c:cat>
          <c:val>
            <c:numRef>
              <c:f>Sheet1!$B$2:$B$21</c:f>
              <c:numCache>
                <c:formatCode>General</c:formatCode>
                <c:ptCount val="20"/>
                <c:pt idx="0">
                  <c:v>13.9</c:v>
                </c:pt>
                <c:pt idx="1">
                  <c:v>16</c:v>
                </c:pt>
                <c:pt idx="2">
                  <c:v>19</c:v>
                </c:pt>
                <c:pt idx="3">
                  <c:v>27.1</c:v>
                </c:pt>
                <c:pt idx="4">
                  <c:v>23.2</c:v>
                </c:pt>
                <c:pt idx="5">
                  <c:v>28.3</c:v>
                </c:pt>
                <c:pt idx="6">
                  <c:v>33.4</c:v>
                </c:pt>
                <c:pt idx="7">
                  <c:v>37.6</c:v>
                </c:pt>
                <c:pt idx="8">
                  <c:v>42.6</c:v>
                </c:pt>
                <c:pt idx="9">
                  <c:v>53.5</c:v>
                </c:pt>
                <c:pt idx="10">
                  <c:v>62.1</c:v>
                </c:pt>
                <c:pt idx="11">
                  <c:v>71.8</c:v>
                </c:pt>
                <c:pt idx="12">
                  <c:v>75.7</c:v>
                </c:pt>
                <c:pt idx="13">
                  <c:v>85.9</c:v>
                </c:pt>
                <c:pt idx="14">
                  <c:v>88.1</c:v>
                </c:pt>
                <c:pt idx="15">
                  <c:v>93</c:v>
                </c:pt>
                <c:pt idx="16">
                  <c:v>93.3</c:v>
                </c:pt>
                <c:pt idx="17">
                  <c:v>96.6</c:v>
                </c:pt>
                <c:pt idx="18">
                  <c:v>96.2</c:v>
                </c:pt>
              </c:numCache>
            </c:numRef>
          </c:val>
          <c:smooth val="0"/>
          <c:extLst>
            <c:ext xmlns:c16="http://schemas.microsoft.com/office/drawing/2014/chart" uri="{C3380CC4-5D6E-409C-BE32-E72D297353CC}">
              <c16:uniqueId val="{00000000-3E93-4286-B3A3-2BC76CBC3197}"/>
            </c:ext>
          </c:extLst>
        </c:ser>
        <c:dLbls>
          <c:showLegendKey val="0"/>
          <c:showVal val="0"/>
          <c:showCatName val="0"/>
          <c:showSerName val="0"/>
          <c:showPercent val="0"/>
          <c:showBubbleSize val="0"/>
        </c:dLbls>
        <c:smooth val="0"/>
        <c:axId val="-899455696"/>
        <c:axId val="-899456784"/>
      </c:lineChart>
      <c:catAx>
        <c:axId val="-89945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56784"/>
        <c:crosses val="autoZero"/>
        <c:auto val="1"/>
        <c:lblAlgn val="ctr"/>
        <c:lblOffset val="100"/>
        <c:noMultiLvlLbl val="0"/>
      </c:catAx>
      <c:valAx>
        <c:axId val="-89945678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55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Michigan</c:v>
                </c:pt>
              </c:strCache>
            </c:strRef>
          </c:tx>
          <c:spPr>
            <a:ln w="28575" cap="rnd">
              <a:solidFill>
                <a:schemeClr val="accent6"/>
              </a:solidFill>
              <a:round/>
            </a:ln>
            <a:effectLst/>
          </c:spPr>
          <c:marker>
            <c:symbol val="none"/>
          </c:marker>
          <c:cat>
            <c:strRef>
              <c:f>Sheet1!$A$2:$A$20</c:f>
              <c:strCache>
                <c:ptCount val="19"/>
                <c:pt idx="0">
                  <c:v>&lt;=1830</c:v>
                </c:pt>
                <c:pt idx="1">
                  <c:v>1831-35</c:v>
                </c:pt>
                <c:pt idx="2">
                  <c:v>1836-40</c:v>
                </c:pt>
                <c:pt idx="3">
                  <c:v>1841-45</c:v>
                </c:pt>
                <c:pt idx="4">
                  <c:v>1846-50</c:v>
                </c:pt>
                <c:pt idx="5">
                  <c:v>1851-55</c:v>
                </c:pt>
                <c:pt idx="6">
                  <c:v>1856-60</c:v>
                </c:pt>
                <c:pt idx="7">
                  <c:v>1861-65</c:v>
                </c:pt>
                <c:pt idx="8">
                  <c:v>1866-70</c:v>
                </c:pt>
                <c:pt idx="9">
                  <c:v>1871-75</c:v>
                </c:pt>
                <c:pt idx="10">
                  <c:v>1876-80</c:v>
                </c:pt>
                <c:pt idx="11">
                  <c:v>1881-85</c:v>
                </c:pt>
                <c:pt idx="12">
                  <c:v>1886-90</c:v>
                </c:pt>
                <c:pt idx="13">
                  <c:v>1891-95</c:v>
                </c:pt>
                <c:pt idx="14">
                  <c:v>1896-00</c:v>
                </c:pt>
                <c:pt idx="15">
                  <c:v>1901-05</c:v>
                </c:pt>
                <c:pt idx="16">
                  <c:v>1906-10</c:v>
                </c:pt>
                <c:pt idx="17">
                  <c:v>1911-15</c:v>
                </c:pt>
                <c:pt idx="18">
                  <c:v>1916-20</c:v>
                </c:pt>
              </c:strCache>
            </c:strRef>
          </c:cat>
          <c:val>
            <c:numRef>
              <c:f>Sheet1!$B$2:$B$20</c:f>
              <c:numCache>
                <c:formatCode>General</c:formatCode>
                <c:ptCount val="19"/>
                <c:pt idx="0">
                  <c:v>14.5</c:v>
                </c:pt>
                <c:pt idx="1">
                  <c:v>20.9</c:v>
                </c:pt>
                <c:pt idx="2">
                  <c:v>26.6</c:v>
                </c:pt>
                <c:pt idx="3">
                  <c:v>39.6</c:v>
                </c:pt>
                <c:pt idx="4">
                  <c:v>37.799999999999997</c:v>
                </c:pt>
                <c:pt idx="5">
                  <c:v>39.799999999999997</c:v>
                </c:pt>
                <c:pt idx="6">
                  <c:v>41.6</c:v>
                </c:pt>
                <c:pt idx="7">
                  <c:v>49.4</c:v>
                </c:pt>
                <c:pt idx="8">
                  <c:v>52.4</c:v>
                </c:pt>
                <c:pt idx="9">
                  <c:v>64.599999999999994</c:v>
                </c:pt>
                <c:pt idx="10">
                  <c:v>68.099999999999994</c:v>
                </c:pt>
                <c:pt idx="11">
                  <c:v>76.5</c:v>
                </c:pt>
                <c:pt idx="12">
                  <c:v>81.3</c:v>
                </c:pt>
                <c:pt idx="13">
                  <c:v>87.6</c:v>
                </c:pt>
                <c:pt idx="14">
                  <c:v>90.9</c:v>
                </c:pt>
                <c:pt idx="15">
                  <c:v>95</c:v>
                </c:pt>
                <c:pt idx="16">
                  <c:v>96.1</c:v>
                </c:pt>
                <c:pt idx="17">
                  <c:v>96.6</c:v>
                </c:pt>
                <c:pt idx="18">
                  <c:v>95.8</c:v>
                </c:pt>
              </c:numCache>
            </c:numRef>
          </c:val>
          <c:smooth val="0"/>
          <c:extLst>
            <c:ext xmlns:c16="http://schemas.microsoft.com/office/drawing/2014/chart" uri="{C3380CC4-5D6E-409C-BE32-E72D297353CC}">
              <c16:uniqueId val="{00000000-3E93-4286-B3A3-2BC76CBC3197}"/>
            </c:ext>
          </c:extLst>
        </c:ser>
        <c:ser>
          <c:idx val="1"/>
          <c:order val="1"/>
          <c:tx>
            <c:strRef>
              <c:f>Sheet1!$C$1</c:f>
              <c:strCache>
                <c:ptCount val="1"/>
                <c:pt idx="0">
                  <c:v>Wisconsin</c:v>
                </c:pt>
              </c:strCache>
            </c:strRef>
          </c:tx>
          <c:spPr>
            <a:ln w="28575" cap="rnd">
              <a:solidFill>
                <a:schemeClr val="accent2">
                  <a:lumMod val="75000"/>
                </a:schemeClr>
              </a:solidFill>
              <a:round/>
            </a:ln>
            <a:effectLst/>
          </c:spPr>
          <c:marker>
            <c:symbol val="none"/>
          </c:marker>
          <c:cat>
            <c:strRef>
              <c:f>Sheet1!$A$2:$A$20</c:f>
              <c:strCache>
                <c:ptCount val="19"/>
                <c:pt idx="0">
                  <c:v>&lt;=1830</c:v>
                </c:pt>
                <c:pt idx="1">
                  <c:v>1831-35</c:v>
                </c:pt>
                <c:pt idx="2">
                  <c:v>1836-40</c:v>
                </c:pt>
                <c:pt idx="3">
                  <c:v>1841-45</c:v>
                </c:pt>
                <c:pt idx="4">
                  <c:v>1846-50</c:v>
                </c:pt>
                <c:pt idx="5">
                  <c:v>1851-55</c:v>
                </c:pt>
                <c:pt idx="6">
                  <c:v>1856-60</c:v>
                </c:pt>
                <c:pt idx="7">
                  <c:v>1861-65</c:v>
                </c:pt>
                <c:pt idx="8">
                  <c:v>1866-70</c:v>
                </c:pt>
                <c:pt idx="9">
                  <c:v>1871-75</c:v>
                </c:pt>
                <c:pt idx="10">
                  <c:v>1876-80</c:v>
                </c:pt>
                <c:pt idx="11">
                  <c:v>1881-85</c:v>
                </c:pt>
                <c:pt idx="12">
                  <c:v>1886-90</c:v>
                </c:pt>
                <c:pt idx="13">
                  <c:v>1891-95</c:v>
                </c:pt>
                <c:pt idx="14">
                  <c:v>1896-00</c:v>
                </c:pt>
                <c:pt idx="15">
                  <c:v>1901-05</c:v>
                </c:pt>
                <c:pt idx="16">
                  <c:v>1906-10</c:v>
                </c:pt>
                <c:pt idx="17">
                  <c:v>1911-15</c:v>
                </c:pt>
                <c:pt idx="18">
                  <c:v>1916-20</c:v>
                </c:pt>
              </c:strCache>
            </c:strRef>
          </c:cat>
          <c:val>
            <c:numRef>
              <c:f>Sheet1!$C$2:$C$20</c:f>
              <c:numCache>
                <c:formatCode>General</c:formatCode>
                <c:ptCount val="19"/>
                <c:pt idx="0">
                  <c:v>9.8000000000000007</c:v>
                </c:pt>
                <c:pt idx="1">
                  <c:v>17.7</c:v>
                </c:pt>
                <c:pt idx="2">
                  <c:v>21</c:v>
                </c:pt>
                <c:pt idx="3">
                  <c:v>28.3</c:v>
                </c:pt>
                <c:pt idx="4">
                  <c:v>25.5</c:v>
                </c:pt>
                <c:pt idx="5">
                  <c:v>29.8</c:v>
                </c:pt>
                <c:pt idx="6">
                  <c:v>38.6</c:v>
                </c:pt>
                <c:pt idx="7">
                  <c:v>39.299999999999997</c:v>
                </c:pt>
                <c:pt idx="8">
                  <c:v>51.9</c:v>
                </c:pt>
                <c:pt idx="9">
                  <c:v>61.9</c:v>
                </c:pt>
                <c:pt idx="10">
                  <c:v>70.400000000000006</c:v>
                </c:pt>
                <c:pt idx="11">
                  <c:v>81.5</c:v>
                </c:pt>
                <c:pt idx="12">
                  <c:v>84.9</c:v>
                </c:pt>
                <c:pt idx="13">
                  <c:v>89.5</c:v>
                </c:pt>
                <c:pt idx="14">
                  <c:v>91.6</c:v>
                </c:pt>
                <c:pt idx="15">
                  <c:v>94.3</c:v>
                </c:pt>
                <c:pt idx="16">
                  <c:v>95.4</c:v>
                </c:pt>
                <c:pt idx="17">
                  <c:v>96.2</c:v>
                </c:pt>
                <c:pt idx="18">
                  <c:v>97.2</c:v>
                </c:pt>
              </c:numCache>
            </c:numRef>
          </c:val>
          <c:smooth val="0"/>
          <c:extLst>
            <c:ext xmlns:c16="http://schemas.microsoft.com/office/drawing/2014/chart" uri="{C3380CC4-5D6E-409C-BE32-E72D297353CC}">
              <c16:uniqueId val="{00000000-2001-4AE9-9225-5B81F8D9B40B}"/>
            </c:ext>
          </c:extLst>
        </c:ser>
        <c:ser>
          <c:idx val="2"/>
          <c:order val="2"/>
          <c:tx>
            <c:strRef>
              <c:f>Sheet1!$D$1</c:f>
              <c:strCache>
                <c:ptCount val="1"/>
                <c:pt idx="0">
                  <c:v>Minnesota</c:v>
                </c:pt>
              </c:strCache>
            </c:strRef>
          </c:tx>
          <c:spPr>
            <a:ln w="28575" cap="rnd">
              <a:solidFill>
                <a:schemeClr val="tx1"/>
              </a:solidFill>
              <a:round/>
            </a:ln>
            <a:effectLst/>
          </c:spPr>
          <c:marker>
            <c:symbol val="none"/>
          </c:marker>
          <c:cat>
            <c:strRef>
              <c:f>Sheet1!$A$2:$A$20</c:f>
              <c:strCache>
                <c:ptCount val="19"/>
                <c:pt idx="0">
                  <c:v>&lt;=1830</c:v>
                </c:pt>
                <c:pt idx="1">
                  <c:v>1831-35</c:v>
                </c:pt>
                <c:pt idx="2">
                  <c:v>1836-40</c:v>
                </c:pt>
                <c:pt idx="3">
                  <c:v>1841-45</c:v>
                </c:pt>
                <c:pt idx="4">
                  <c:v>1846-50</c:v>
                </c:pt>
                <c:pt idx="5">
                  <c:v>1851-55</c:v>
                </c:pt>
                <c:pt idx="6">
                  <c:v>1856-60</c:v>
                </c:pt>
                <c:pt idx="7">
                  <c:v>1861-65</c:v>
                </c:pt>
                <c:pt idx="8">
                  <c:v>1866-70</c:v>
                </c:pt>
                <c:pt idx="9">
                  <c:v>1871-75</c:v>
                </c:pt>
                <c:pt idx="10">
                  <c:v>1876-80</c:v>
                </c:pt>
                <c:pt idx="11">
                  <c:v>1881-85</c:v>
                </c:pt>
                <c:pt idx="12">
                  <c:v>1886-90</c:v>
                </c:pt>
                <c:pt idx="13">
                  <c:v>1891-95</c:v>
                </c:pt>
                <c:pt idx="14">
                  <c:v>1896-00</c:v>
                </c:pt>
                <c:pt idx="15">
                  <c:v>1901-05</c:v>
                </c:pt>
                <c:pt idx="16">
                  <c:v>1906-10</c:v>
                </c:pt>
                <c:pt idx="17">
                  <c:v>1911-15</c:v>
                </c:pt>
                <c:pt idx="18">
                  <c:v>1916-20</c:v>
                </c:pt>
              </c:strCache>
            </c:strRef>
          </c:cat>
          <c:val>
            <c:numRef>
              <c:f>Sheet1!$D$2:$D$20</c:f>
              <c:numCache>
                <c:formatCode>General</c:formatCode>
                <c:ptCount val="19"/>
                <c:pt idx="0">
                  <c:v>10.6</c:v>
                </c:pt>
                <c:pt idx="1">
                  <c:v>12.5</c:v>
                </c:pt>
                <c:pt idx="2">
                  <c:v>13.2</c:v>
                </c:pt>
                <c:pt idx="3">
                  <c:v>15.7</c:v>
                </c:pt>
                <c:pt idx="4">
                  <c:v>13.3</c:v>
                </c:pt>
                <c:pt idx="5">
                  <c:v>22.7</c:v>
                </c:pt>
                <c:pt idx="6">
                  <c:v>28</c:v>
                </c:pt>
                <c:pt idx="7">
                  <c:v>32.6</c:v>
                </c:pt>
                <c:pt idx="8">
                  <c:v>34.700000000000003</c:v>
                </c:pt>
                <c:pt idx="9">
                  <c:v>44.2</c:v>
                </c:pt>
                <c:pt idx="10">
                  <c:v>52.7</c:v>
                </c:pt>
                <c:pt idx="11">
                  <c:v>63.8</c:v>
                </c:pt>
                <c:pt idx="12">
                  <c:v>68.900000000000006</c:v>
                </c:pt>
                <c:pt idx="13">
                  <c:v>84.9</c:v>
                </c:pt>
                <c:pt idx="14">
                  <c:v>87.3</c:v>
                </c:pt>
                <c:pt idx="15">
                  <c:v>92.9</c:v>
                </c:pt>
                <c:pt idx="16">
                  <c:v>91.6</c:v>
                </c:pt>
                <c:pt idx="17">
                  <c:v>98.2</c:v>
                </c:pt>
                <c:pt idx="18">
                  <c:v>97.9</c:v>
                </c:pt>
              </c:numCache>
            </c:numRef>
          </c:val>
          <c:smooth val="0"/>
          <c:extLst>
            <c:ext xmlns:c16="http://schemas.microsoft.com/office/drawing/2014/chart" uri="{C3380CC4-5D6E-409C-BE32-E72D297353CC}">
              <c16:uniqueId val="{00000001-2001-4AE9-9225-5B81F8D9B40B}"/>
            </c:ext>
          </c:extLst>
        </c:ser>
        <c:ser>
          <c:idx val="3"/>
          <c:order val="3"/>
          <c:tx>
            <c:strRef>
              <c:f>Sheet1!$E$1</c:f>
              <c:strCache>
                <c:ptCount val="1"/>
                <c:pt idx="0">
                  <c:v>N. Dakota</c:v>
                </c:pt>
              </c:strCache>
            </c:strRef>
          </c:tx>
          <c:spPr>
            <a:ln w="28575" cap="rnd">
              <a:solidFill>
                <a:schemeClr val="accent4"/>
              </a:solidFill>
              <a:round/>
            </a:ln>
            <a:effectLst/>
          </c:spPr>
          <c:marker>
            <c:symbol val="none"/>
          </c:marker>
          <c:cat>
            <c:strRef>
              <c:f>Sheet1!$A$2:$A$20</c:f>
              <c:strCache>
                <c:ptCount val="19"/>
                <c:pt idx="0">
                  <c:v>&lt;=1830</c:v>
                </c:pt>
                <c:pt idx="1">
                  <c:v>1831-35</c:v>
                </c:pt>
                <c:pt idx="2">
                  <c:v>1836-40</c:v>
                </c:pt>
                <c:pt idx="3">
                  <c:v>1841-45</c:v>
                </c:pt>
                <c:pt idx="4">
                  <c:v>1846-50</c:v>
                </c:pt>
                <c:pt idx="5">
                  <c:v>1851-55</c:v>
                </c:pt>
                <c:pt idx="6">
                  <c:v>1856-60</c:v>
                </c:pt>
                <c:pt idx="7">
                  <c:v>1861-65</c:v>
                </c:pt>
                <c:pt idx="8">
                  <c:v>1866-70</c:v>
                </c:pt>
                <c:pt idx="9">
                  <c:v>1871-75</c:v>
                </c:pt>
                <c:pt idx="10">
                  <c:v>1876-80</c:v>
                </c:pt>
                <c:pt idx="11">
                  <c:v>1881-85</c:v>
                </c:pt>
                <c:pt idx="12">
                  <c:v>1886-90</c:v>
                </c:pt>
                <c:pt idx="13">
                  <c:v>1891-95</c:v>
                </c:pt>
                <c:pt idx="14">
                  <c:v>1896-00</c:v>
                </c:pt>
                <c:pt idx="15">
                  <c:v>1901-05</c:v>
                </c:pt>
                <c:pt idx="16">
                  <c:v>1906-10</c:v>
                </c:pt>
                <c:pt idx="17">
                  <c:v>1911-15</c:v>
                </c:pt>
                <c:pt idx="18">
                  <c:v>1916-20</c:v>
                </c:pt>
              </c:strCache>
            </c:strRef>
          </c:cat>
          <c:val>
            <c:numRef>
              <c:f>Sheet1!$E$2:$E$20</c:f>
              <c:numCache>
                <c:formatCode>General</c:formatCode>
                <c:ptCount val="19"/>
                <c:pt idx="0">
                  <c:v>20.8</c:v>
                </c:pt>
                <c:pt idx="1">
                  <c:v>2.9</c:v>
                </c:pt>
                <c:pt idx="2">
                  <c:v>13.1</c:v>
                </c:pt>
                <c:pt idx="3">
                  <c:v>6.8</c:v>
                </c:pt>
                <c:pt idx="4">
                  <c:v>12.7</c:v>
                </c:pt>
                <c:pt idx="5">
                  <c:v>12.5</c:v>
                </c:pt>
                <c:pt idx="6">
                  <c:v>14.6</c:v>
                </c:pt>
                <c:pt idx="7">
                  <c:v>13.2</c:v>
                </c:pt>
                <c:pt idx="8">
                  <c:v>18.8</c:v>
                </c:pt>
                <c:pt idx="9">
                  <c:v>39.4</c:v>
                </c:pt>
                <c:pt idx="10">
                  <c:v>59.8</c:v>
                </c:pt>
                <c:pt idx="11">
                  <c:v>66.8</c:v>
                </c:pt>
                <c:pt idx="12">
                  <c:v>68.3</c:v>
                </c:pt>
                <c:pt idx="13">
                  <c:v>76.599999999999994</c:v>
                </c:pt>
                <c:pt idx="14">
                  <c:v>76.400000000000006</c:v>
                </c:pt>
                <c:pt idx="15">
                  <c:v>87.1</c:v>
                </c:pt>
                <c:pt idx="16">
                  <c:v>90</c:v>
                </c:pt>
                <c:pt idx="17">
                  <c:v>93.1</c:v>
                </c:pt>
                <c:pt idx="18">
                  <c:v>91.1</c:v>
                </c:pt>
              </c:numCache>
            </c:numRef>
          </c:val>
          <c:smooth val="0"/>
          <c:extLst>
            <c:ext xmlns:c16="http://schemas.microsoft.com/office/drawing/2014/chart" uri="{C3380CC4-5D6E-409C-BE32-E72D297353CC}">
              <c16:uniqueId val="{00000002-2001-4AE9-9225-5B81F8D9B40B}"/>
            </c:ext>
          </c:extLst>
        </c:ser>
        <c:ser>
          <c:idx val="4"/>
          <c:order val="4"/>
          <c:tx>
            <c:strRef>
              <c:f>Sheet1!$F$1</c:f>
              <c:strCache>
                <c:ptCount val="1"/>
                <c:pt idx="0">
                  <c:v>Kansas</c:v>
                </c:pt>
              </c:strCache>
            </c:strRef>
          </c:tx>
          <c:spPr>
            <a:ln w="28575" cap="rnd">
              <a:solidFill>
                <a:schemeClr val="accent5"/>
              </a:solidFill>
              <a:round/>
            </a:ln>
            <a:effectLst/>
          </c:spPr>
          <c:marker>
            <c:symbol val="none"/>
          </c:marker>
          <c:cat>
            <c:strRef>
              <c:f>Sheet1!$A$2:$A$20</c:f>
              <c:strCache>
                <c:ptCount val="19"/>
                <c:pt idx="0">
                  <c:v>&lt;=1830</c:v>
                </c:pt>
                <c:pt idx="1">
                  <c:v>1831-35</c:v>
                </c:pt>
                <c:pt idx="2">
                  <c:v>1836-40</c:v>
                </c:pt>
                <c:pt idx="3">
                  <c:v>1841-45</c:v>
                </c:pt>
                <c:pt idx="4">
                  <c:v>1846-50</c:v>
                </c:pt>
                <c:pt idx="5">
                  <c:v>1851-55</c:v>
                </c:pt>
                <c:pt idx="6">
                  <c:v>1856-60</c:v>
                </c:pt>
                <c:pt idx="7">
                  <c:v>1861-65</c:v>
                </c:pt>
                <c:pt idx="8">
                  <c:v>1866-70</c:v>
                </c:pt>
                <c:pt idx="9">
                  <c:v>1871-75</c:v>
                </c:pt>
                <c:pt idx="10">
                  <c:v>1876-80</c:v>
                </c:pt>
                <c:pt idx="11">
                  <c:v>1881-85</c:v>
                </c:pt>
                <c:pt idx="12">
                  <c:v>1886-90</c:v>
                </c:pt>
                <c:pt idx="13">
                  <c:v>1891-95</c:v>
                </c:pt>
                <c:pt idx="14">
                  <c:v>1896-00</c:v>
                </c:pt>
                <c:pt idx="15">
                  <c:v>1901-05</c:v>
                </c:pt>
                <c:pt idx="16">
                  <c:v>1906-10</c:v>
                </c:pt>
                <c:pt idx="17">
                  <c:v>1911-15</c:v>
                </c:pt>
                <c:pt idx="18">
                  <c:v>1916-20</c:v>
                </c:pt>
              </c:strCache>
            </c:strRef>
          </c:cat>
          <c:val>
            <c:numRef>
              <c:f>Sheet1!$F$2:$F$20</c:f>
              <c:numCache>
                <c:formatCode>General</c:formatCode>
                <c:ptCount val="19"/>
                <c:pt idx="0">
                  <c:v>51.6</c:v>
                </c:pt>
                <c:pt idx="1">
                  <c:v>33.299999999999997</c:v>
                </c:pt>
                <c:pt idx="2">
                  <c:v>37.5</c:v>
                </c:pt>
                <c:pt idx="3">
                  <c:v>67.099999999999994</c:v>
                </c:pt>
                <c:pt idx="4">
                  <c:v>26.8</c:v>
                </c:pt>
                <c:pt idx="5">
                  <c:v>32.9</c:v>
                </c:pt>
                <c:pt idx="6">
                  <c:v>58.5</c:v>
                </c:pt>
                <c:pt idx="7">
                  <c:v>56.1</c:v>
                </c:pt>
                <c:pt idx="8">
                  <c:v>71.2</c:v>
                </c:pt>
                <c:pt idx="9">
                  <c:v>67.599999999999994</c:v>
                </c:pt>
                <c:pt idx="10">
                  <c:v>72.099999999999994</c:v>
                </c:pt>
                <c:pt idx="11">
                  <c:v>87.7</c:v>
                </c:pt>
                <c:pt idx="12">
                  <c:v>86.8</c:v>
                </c:pt>
                <c:pt idx="13">
                  <c:v>91.9</c:v>
                </c:pt>
                <c:pt idx="14">
                  <c:v>95</c:v>
                </c:pt>
                <c:pt idx="15">
                  <c:v>99.1</c:v>
                </c:pt>
                <c:pt idx="16">
                  <c:v>97.6</c:v>
                </c:pt>
                <c:pt idx="17">
                  <c:v>98.8</c:v>
                </c:pt>
                <c:pt idx="18">
                  <c:v>100</c:v>
                </c:pt>
              </c:numCache>
            </c:numRef>
          </c:val>
          <c:smooth val="0"/>
          <c:extLst>
            <c:ext xmlns:c16="http://schemas.microsoft.com/office/drawing/2014/chart" uri="{C3380CC4-5D6E-409C-BE32-E72D297353CC}">
              <c16:uniqueId val="{00000003-2001-4AE9-9225-5B81F8D9B40B}"/>
            </c:ext>
          </c:extLst>
        </c:ser>
        <c:dLbls>
          <c:showLegendKey val="0"/>
          <c:showVal val="0"/>
          <c:showCatName val="0"/>
          <c:showSerName val="0"/>
          <c:showPercent val="0"/>
          <c:showBubbleSize val="0"/>
        </c:dLbls>
        <c:smooth val="0"/>
        <c:axId val="-899457328"/>
        <c:axId val="-899465488"/>
      </c:lineChart>
      <c:catAx>
        <c:axId val="-899457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65488"/>
        <c:crosses val="autoZero"/>
        <c:auto val="1"/>
        <c:lblAlgn val="ctr"/>
        <c:lblOffset val="100"/>
        <c:noMultiLvlLbl val="0"/>
      </c:catAx>
      <c:valAx>
        <c:axId val="-8994654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99457328"/>
        <c:crosses val="autoZero"/>
        <c:crossBetween val="between"/>
      </c:valAx>
      <c:spPr>
        <a:noFill/>
        <a:ln>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7A452-66E2-4FCC-AE8B-4CA3C23F277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486032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7A452-66E2-4FCC-AE8B-4CA3C23F277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6798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7A452-66E2-4FCC-AE8B-4CA3C23F277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922543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0640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0450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0715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84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5196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9650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1080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64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7A452-66E2-4FCC-AE8B-4CA3C23F277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32019685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5537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198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208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7A452-66E2-4FCC-AE8B-4CA3C23F277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2722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7A452-66E2-4FCC-AE8B-4CA3C23F2773}"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1098234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7A452-66E2-4FCC-AE8B-4CA3C23F2773}" type="datetimeFigureOut">
              <a:rPr lang="en-US" smtClean="0"/>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304374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7A452-66E2-4FCC-AE8B-4CA3C23F2773}" type="datetimeFigureOut">
              <a:rPr lang="en-US" smtClean="0"/>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248456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7A452-66E2-4FCC-AE8B-4CA3C23F2773}" type="datetimeFigureOut">
              <a:rPr lang="en-US" smtClean="0"/>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616060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7A452-66E2-4FCC-AE8B-4CA3C23F2773}"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51074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7A452-66E2-4FCC-AE8B-4CA3C23F2773}"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586B3-9BC4-4581-A4B8-81A479DAB9B3}" type="slidenum">
              <a:rPr lang="en-US" smtClean="0"/>
              <a:t>‹#›</a:t>
            </a:fld>
            <a:endParaRPr lang="en-US"/>
          </a:p>
        </p:txBody>
      </p:sp>
    </p:spTree>
    <p:extLst>
      <p:ext uri="{BB962C8B-B14F-4D97-AF65-F5344CB8AC3E}">
        <p14:creationId xmlns:p14="http://schemas.microsoft.com/office/powerpoint/2010/main" val="208748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7A452-66E2-4FCC-AE8B-4CA3C23F2773}" type="datetimeFigureOut">
              <a:rPr lang="en-US" smtClean="0"/>
              <a:t>5/6/2022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586B3-9BC4-4581-A4B8-81A479DAB9B3}" type="slidenum">
              <a:rPr lang="en-US" smtClean="0"/>
              <a:t>‹#›</a:t>
            </a:fld>
            <a:endParaRPr lang="en-US"/>
          </a:p>
        </p:txBody>
      </p:sp>
    </p:spTree>
    <p:extLst>
      <p:ext uri="{BB962C8B-B14F-4D97-AF65-F5344CB8AC3E}">
        <p14:creationId xmlns:p14="http://schemas.microsoft.com/office/powerpoint/2010/main" val="946748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D385D-E902-4FCD-94E9-CE9AAEF5B34A}"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08EBA-B6BE-42EA-9ADA-C8490A54FFB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777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8045" y="619930"/>
            <a:ext cx="11577234" cy="495947"/>
          </a:xfrm>
        </p:spPr>
        <p:txBody>
          <a:bodyPr>
            <a:noAutofit/>
          </a:bodyPr>
          <a:lstStyle/>
          <a:p>
            <a:r>
              <a:rPr lang="en-US" sz="2600" b="1" dirty="0" err="1">
                <a:latin typeface="+mn-lt"/>
              </a:rPr>
              <a:t>Anishinaabe</a:t>
            </a:r>
            <a:r>
              <a:rPr lang="en-US" sz="2600" b="1" dirty="0">
                <a:latin typeface="+mn-lt"/>
              </a:rPr>
              <a:t> Literacy from 1900-1930 and Across Birth Cohorts from 1830-1920</a:t>
            </a:r>
            <a:r>
              <a:rPr lang="en-US" sz="2600" b="1" dirty="0" smtClean="0">
                <a:latin typeface="+mn-lt"/>
              </a:rPr>
              <a:t>*</a:t>
            </a:r>
            <a:br>
              <a:rPr lang="en-US" sz="2600" b="1" dirty="0" smtClean="0">
                <a:latin typeface="+mn-lt"/>
              </a:rPr>
            </a:br>
            <a:r>
              <a:rPr lang="en-US" sz="2000" b="1" dirty="0" smtClean="0">
                <a:latin typeface="+mn-lt"/>
              </a:rPr>
              <a:t>Linda Young-DeMarco and </a:t>
            </a:r>
            <a:r>
              <a:rPr lang="en-US" sz="2000" b="1" dirty="0" err="1" smtClean="0">
                <a:latin typeface="+mn-lt"/>
              </a:rPr>
              <a:t>Arland</a:t>
            </a:r>
            <a:r>
              <a:rPr lang="en-US" sz="2000" b="1" dirty="0" smtClean="0">
                <a:latin typeface="+mn-lt"/>
              </a:rPr>
              <a:t> Thornton</a:t>
            </a:r>
            <a:r>
              <a:rPr lang="en-US" sz="2600" b="1" dirty="0" smtClean="0">
                <a:latin typeface="+mn-lt"/>
              </a:rPr>
              <a:t> </a:t>
            </a:r>
            <a:endParaRPr lang="en-US" sz="2600" b="1" dirty="0">
              <a:latin typeface="+mn-lt"/>
            </a:endParaRPr>
          </a:p>
        </p:txBody>
      </p:sp>
      <p:sp>
        <p:nvSpPr>
          <p:cNvPr id="3" name="Subtitle 2"/>
          <p:cNvSpPr>
            <a:spLocks noGrp="1"/>
          </p:cNvSpPr>
          <p:nvPr>
            <p:ph type="subTitle" idx="1"/>
          </p:nvPr>
        </p:nvSpPr>
        <p:spPr>
          <a:xfrm>
            <a:off x="0" y="2355742"/>
            <a:ext cx="11975021" cy="4409267"/>
          </a:xfrm>
        </p:spPr>
        <p:txBody>
          <a:bodyPr>
            <a:noAutofit/>
          </a:bodyPr>
          <a:lstStyle/>
          <a:p>
            <a:pPr marL="342900" indent="-342900" algn="l">
              <a:buFont typeface="Arial" panose="020B0604020202020204" pitchFamily="34" charset="0"/>
              <a:buChar char="•"/>
            </a:pPr>
            <a:r>
              <a:rPr lang="en-US" sz="1900" b="1" dirty="0" smtClean="0">
                <a:solidFill>
                  <a:schemeClr val="accent1">
                    <a:lumMod val="75000"/>
                  </a:schemeClr>
                </a:solidFill>
              </a:rPr>
              <a:t>Questions about a person’s ability to read/and or write were asked in the 1900-1930 Federal Decennial censuses</a:t>
            </a:r>
          </a:p>
          <a:p>
            <a:pPr marL="342900" indent="-342900" algn="l">
              <a:buFont typeface="Arial" panose="020B0604020202020204" pitchFamily="34" charset="0"/>
              <a:buChar char="•"/>
            </a:pPr>
            <a:r>
              <a:rPr lang="en-US" sz="1900" b="1" dirty="0" smtClean="0">
                <a:solidFill>
                  <a:srgbClr val="00B050"/>
                </a:solidFill>
              </a:rPr>
              <a:t>This information was collected about all individuals who were ten years of age or older</a:t>
            </a:r>
          </a:p>
          <a:p>
            <a:pPr marL="342900" indent="-342900" algn="l">
              <a:buFont typeface="Arial" panose="020B0604020202020204" pitchFamily="34" charset="0"/>
              <a:buChar char="•"/>
            </a:pPr>
            <a:r>
              <a:rPr lang="en-US" sz="1900" b="1" dirty="0" smtClean="0">
                <a:solidFill>
                  <a:schemeClr val="accent4"/>
                </a:solidFill>
              </a:rPr>
              <a:t>A person was not required to be able to read/and or write in English – any language counted</a:t>
            </a:r>
          </a:p>
          <a:p>
            <a:pPr marL="342900" indent="-342900" algn="l">
              <a:buFont typeface="Arial" panose="020B0604020202020204" pitchFamily="34" charset="0"/>
              <a:buChar char="•"/>
            </a:pPr>
            <a:r>
              <a:rPr lang="en-US" sz="1900" b="1" dirty="0" smtClean="0">
                <a:solidFill>
                  <a:schemeClr val="accent4">
                    <a:lumMod val="50000"/>
                  </a:schemeClr>
                </a:solidFill>
              </a:rPr>
              <a:t>For the 1900, 1910, and 1920 censuses, two questions were asked – one for reading and one for writing</a:t>
            </a:r>
          </a:p>
          <a:p>
            <a:pPr marL="342900" indent="-342900" algn="l">
              <a:buFont typeface="Arial" panose="020B0604020202020204" pitchFamily="34" charset="0"/>
              <a:buChar char="•"/>
            </a:pPr>
            <a:r>
              <a:rPr lang="en-US" sz="1900" b="1" dirty="0" smtClean="0">
                <a:solidFill>
                  <a:schemeClr val="accent2"/>
                </a:solidFill>
              </a:rPr>
              <a:t>In 1930, just one question was used to obtain both pieces of information</a:t>
            </a:r>
          </a:p>
          <a:p>
            <a:pPr marL="342900" indent="-342900" algn="l">
              <a:buFont typeface="Arial" panose="020B0604020202020204" pitchFamily="34" charset="0"/>
              <a:buChar char="•"/>
            </a:pPr>
            <a:r>
              <a:rPr lang="en-US" sz="1900" b="1" dirty="0" smtClean="0">
                <a:solidFill>
                  <a:srgbClr val="7030A0"/>
                </a:solidFill>
              </a:rPr>
              <a:t>These graphs show how the ability to read/and or write changed for the </a:t>
            </a:r>
            <a:r>
              <a:rPr lang="en-US" sz="1900" b="1" dirty="0" err="1" smtClean="0">
                <a:solidFill>
                  <a:srgbClr val="7030A0"/>
                </a:solidFill>
              </a:rPr>
              <a:t>Anishinaabe</a:t>
            </a:r>
            <a:r>
              <a:rPr lang="en-US" sz="1900" b="1" dirty="0" smtClean="0">
                <a:solidFill>
                  <a:srgbClr val="7030A0"/>
                </a:solidFill>
              </a:rPr>
              <a:t> during that time period</a:t>
            </a:r>
          </a:p>
          <a:p>
            <a:pPr algn="l"/>
            <a:endParaRPr lang="en-US" sz="1900" b="1" dirty="0">
              <a:solidFill>
                <a:srgbClr val="7030A0"/>
              </a:solidFill>
            </a:endParaRPr>
          </a:p>
          <a:p>
            <a:pPr algn="l"/>
            <a:endParaRPr lang="en-US" sz="1900" b="1" dirty="0" smtClean="0">
              <a:solidFill>
                <a:srgbClr val="7030A0"/>
              </a:solidFill>
            </a:endParaRPr>
          </a:p>
          <a:p>
            <a:pPr algn="l"/>
            <a:endParaRPr lang="en-US" sz="1900" b="1" dirty="0">
              <a:solidFill>
                <a:srgbClr val="7030A0"/>
              </a:solidFill>
            </a:endParaRPr>
          </a:p>
          <a:p>
            <a:pPr algn="l"/>
            <a:endParaRPr lang="en-US" sz="1100" b="1" dirty="0" smtClean="0"/>
          </a:p>
          <a:p>
            <a:pPr algn="l"/>
            <a:endParaRPr lang="en-US" sz="1100" b="1" dirty="0"/>
          </a:p>
          <a:p>
            <a:pPr algn="l"/>
            <a:r>
              <a:rPr lang="en-US" sz="1100" b="1" dirty="0" smtClean="0"/>
              <a:t>* This project was supported by the Population Studies Center, the Department of Sociology, the College of Literature, Science, and the Arts, and the Office of Research at the University of Michigan.</a:t>
            </a:r>
            <a:endParaRPr lang="en-US" sz="1100" b="1" dirty="0"/>
          </a:p>
        </p:txBody>
      </p:sp>
    </p:spTree>
    <p:extLst>
      <p:ext uri="{BB962C8B-B14F-4D97-AF65-F5344CB8AC3E}">
        <p14:creationId xmlns:p14="http://schemas.microsoft.com/office/powerpoint/2010/main" val="312126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321243584"/>
              </p:ext>
            </p:extLst>
          </p:nvPr>
        </p:nvGraphicFramePr>
        <p:xfrm>
          <a:off x="1026160" y="721360"/>
          <a:ext cx="10515600" cy="599270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635760" y="-64008"/>
            <a:ext cx="9530080" cy="707886"/>
          </a:xfrm>
          <a:prstGeom prst="rect">
            <a:avLst/>
          </a:prstGeom>
          <a:noFill/>
        </p:spPr>
        <p:txBody>
          <a:bodyPr wrap="square" rtlCol="0">
            <a:spAutoFit/>
          </a:bodyPr>
          <a:lstStyle/>
          <a:p>
            <a:pPr algn="ctr"/>
            <a:r>
              <a:rPr lang="en-US" sz="2000" b="1" dirty="0" smtClean="0"/>
              <a:t>Percent of People Identified as </a:t>
            </a:r>
            <a:r>
              <a:rPr lang="en-US" sz="2000" b="1" dirty="0" err="1" smtClean="0"/>
              <a:t>Anishinaabe</a:t>
            </a:r>
            <a:r>
              <a:rPr lang="en-US" sz="2000" b="1" dirty="0" smtClean="0"/>
              <a:t> Ages 10 and Older Who Were Literate</a:t>
            </a:r>
          </a:p>
          <a:p>
            <a:pPr algn="ctr"/>
            <a:r>
              <a:rPr lang="en-US" sz="2000" b="1" dirty="0" smtClean="0"/>
              <a:t> by the U.S.  Decennial Census Year</a:t>
            </a:r>
            <a:endParaRPr lang="en-US" sz="2000" b="1" dirty="0"/>
          </a:p>
        </p:txBody>
      </p:sp>
    </p:spTree>
    <p:extLst>
      <p:ext uri="{BB962C8B-B14F-4D97-AF65-F5344CB8AC3E}">
        <p14:creationId xmlns:p14="http://schemas.microsoft.com/office/powerpoint/2010/main" val="3028062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945888346"/>
              </p:ext>
            </p:extLst>
          </p:nvPr>
        </p:nvGraphicFramePr>
        <p:xfrm>
          <a:off x="838200" y="840105"/>
          <a:ext cx="105156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txBox="1">
            <a:spLocks noGrp="1"/>
          </p:cNvSpPr>
          <p:nvPr>
            <p:ph type="title"/>
          </p:nvPr>
        </p:nvSpPr>
        <p:spPr>
          <a:xfrm>
            <a:off x="838200" y="91440"/>
            <a:ext cx="10515600" cy="646331"/>
          </a:xfrm>
          <a:prstGeom prst="rect">
            <a:avLst/>
          </a:prstGeom>
          <a:noFill/>
        </p:spPr>
        <p:txBody>
          <a:bodyPr wrap="square" rtlCol="0">
            <a:spAutoFit/>
          </a:bodyPr>
          <a:lstStyle/>
          <a:p>
            <a:pPr algn="ctr"/>
            <a:r>
              <a:rPr lang="en-US" sz="2000" b="1" dirty="0" smtClean="0">
                <a:latin typeface="+mn-lt"/>
              </a:rPr>
              <a:t>Percent of People Identified as </a:t>
            </a:r>
            <a:r>
              <a:rPr lang="en-US" sz="2000" b="1" dirty="0" err="1" smtClean="0">
                <a:latin typeface="+mn-lt"/>
              </a:rPr>
              <a:t>Anishinaabe</a:t>
            </a:r>
            <a:r>
              <a:rPr lang="en-US" sz="2000" b="1" dirty="0" smtClean="0">
                <a:latin typeface="+mn-lt"/>
              </a:rPr>
              <a:t> Ages 10 and Older Who Were Literate</a:t>
            </a:r>
          </a:p>
          <a:p>
            <a:pPr algn="ctr"/>
            <a:r>
              <a:rPr lang="en-US" sz="2000" b="1" dirty="0" smtClean="0">
                <a:latin typeface="+mn-lt"/>
              </a:rPr>
              <a:t> By Residential Location and U.S Decennial Census Year</a:t>
            </a:r>
            <a:endParaRPr lang="en-US" sz="2000" b="1" dirty="0">
              <a:latin typeface="+mn-lt"/>
            </a:endParaRPr>
          </a:p>
        </p:txBody>
      </p:sp>
    </p:spTree>
    <p:extLst>
      <p:ext uri="{BB962C8B-B14F-4D97-AF65-F5344CB8AC3E}">
        <p14:creationId xmlns:p14="http://schemas.microsoft.com/office/powerpoint/2010/main" val="2810685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41640322"/>
              </p:ext>
            </p:extLst>
          </p:nvPr>
        </p:nvGraphicFramePr>
        <p:xfrm>
          <a:off x="1000760" y="863392"/>
          <a:ext cx="10515600" cy="566928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txBox="1">
            <a:spLocks noGrp="1"/>
          </p:cNvSpPr>
          <p:nvPr>
            <p:ph type="title"/>
          </p:nvPr>
        </p:nvSpPr>
        <p:spPr>
          <a:xfrm>
            <a:off x="828040" y="105301"/>
            <a:ext cx="10515600" cy="646331"/>
          </a:xfrm>
          <a:prstGeom prst="rect">
            <a:avLst/>
          </a:prstGeom>
          <a:noFill/>
        </p:spPr>
        <p:txBody>
          <a:bodyPr wrap="square" rtlCol="0">
            <a:spAutoFit/>
          </a:bodyPr>
          <a:lstStyle/>
          <a:p>
            <a:pPr algn="ctr"/>
            <a:r>
              <a:rPr lang="en-US" sz="2000" b="1" dirty="0" smtClean="0">
                <a:latin typeface="+mn-lt"/>
              </a:rPr>
              <a:t>Percent of People Identified as </a:t>
            </a:r>
            <a:r>
              <a:rPr lang="en-US" sz="2000" b="1" dirty="0" err="1" smtClean="0">
                <a:latin typeface="+mn-lt"/>
              </a:rPr>
              <a:t>Anishinaabe</a:t>
            </a:r>
            <a:r>
              <a:rPr lang="en-US" sz="2000" b="1" dirty="0" smtClean="0">
                <a:latin typeface="+mn-lt"/>
              </a:rPr>
              <a:t> Ages 10 and Older Who Were Literate</a:t>
            </a:r>
          </a:p>
          <a:p>
            <a:pPr algn="ctr"/>
            <a:r>
              <a:rPr lang="en-US" sz="2000" b="1" dirty="0" smtClean="0">
                <a:latin typeface="+mn-lt"/>
              </a:rPr>
              <a:t> By State of Residence and U.S Decennial Census Year</a:t>
            </a:r>
            <a:endParaRPr lang="en-US" sz="2000" b="1" dirty="0">
              <a:latin typeface="+mn-lt"/>
            </a:endParaRPr>
          </a:p>
        </p:txBody>
      </p:sp>
    </p:spTree>
    <p:extLst>
      <p:ext uri="{BB962C8B-B14F-4D97-AF65-F5344CB8AC3E}">
        <p14:creationId xmlns:p14="http://schemas.microsoft.com/office/powerpoint/2010/main" val="3578334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848470739"/>
              </p:ext>
            </p:extLst>
          </p:nvPr>
        </p:nvGraphicFramePr>
        <p:xfrm>
          <a:off x="828040" y="922865"/>
          <a:ext cx="10515600" cy="566928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3"/>
          <p:cNvSpPr txBox="1">
            <a:spLocks/>
          </p:cNvSpPr>
          <p:nvPr/>
        </p:nvSpPr>
        <p:spPr>
          <a:xfrm>
            <a:off x="828040" y="105301"/>
            <a:ext cx="10515600" cy="646331"/>
          </a:xfrm>
          <a:prstGeom prst="rect">
            <a:avLst/>
          </a:prstGeom>
          <a:noFill/>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smtClean="0">
                <a:latin typeface="+mn-lt"/>
              </a:rPr>
              <a:t>Percent of People Identified as </a:t>
            </a:r>
            <a:r>
              <a:rPr lang="en-US" sz="2000" b="1" dirty="0" err="1" smtClean="0">
                <a:latin typeface="+mn-lt"/>
              </a:rPr>
              <a:t>Anishinaabe</a:t>
            </a:r>
            <a:r>
              <a:rPr lang="en-US" sz="2000" b="1" dirty="0" smtClean="0">
                <a:latin typeface="+mn-lt"/>
              </a:rPr>
              <a:t> Ages 10 and Older Who Were Literate</a:t>
            </a:r>
          </a:p>
          <a:p>
            <a:r>
              <a:rPr lang="en-US" sz="2000" b="1" dirty="0" smtClean="0">
                <a:latin typeface="+mn-lt"/>
              </a:rPr>
              <a:t> at the Time of the 1900-1930 U.S. Decennial Census by Birth Cohort</a:t>
            </a:r>
            <a:endParaRPr lang="en-US" sz="2000" b="1" dirty="0">
              <a:latin typeface="+mn-lt"/>
            </a:endParaRPr>
          </a:p>
        </p:txBody>
      </p:sp>
    </p:spTree>
    <p:extLst>
      <p:ext uri="{BB962C8B-B14F-4D97-AF65-F5344CB8AC3E}">
        <p14:creationId xmlns:p14="http://schemas.microsoft.com/office/powerpoint/2010/main" val="485453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590376257"/>
              </p:ext>
            </p:extLst>
          </p:nvPr>
        </p:nvGraphicFramePr>
        <p:xfrm>
          <a:off x="828040" y="922865"/>
          <a:ext cx="10515600" cy="566928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3"/>
          <p:cNvSpPr txBox="1">
            <a:spLocks/>
          </p:cNvSpPr>
          <p:nvPr/>
        </p:nvSpPr>
        <p:spPr>
          <a:xfrm>
            <a:off x="828040" y="105301"/>
            <a:ext cx="10515600" cy="646331"/>
          </a:xfrm>
          <a:prstGeom prst="rect">
            <a:avLst/>
          </a:prstGeom>
          <a:noFill/>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smtClean="0">
                <a:latin typeface="+mn-lt"/>
              </a:rPr>
              <a:t>Percent of People Identified as </a:t>
            </a:r>
            <a:r>
              <a:rPr lang="en-US" sz="2000" b="1" dirty="0" err="1" smtClean="0">
                <a:latin typeface="+mn-lt"/>
              </a:rPr>
              <a:t>Anishinaabe</a:t>
            </a:r>
            <a:r>
              <a:rPr lang="en-US" sz="2000" b="1" dirty="0" smtClean="0">
                <a:latin typeface="+mn-lt"/>
              </a:rPr>
              <a:t> Ages 10 and Older Who Were Literate</a:t>
            </a:r>
          </a:p>
          <a:p>
            <a:r>
              <a:rPr lang="en-US" sz="2000" b="1" dirty="0" smtClean="0">
                <a:latin typeface="+mn-lt"/>
              </a:rPr>
              <a:t> at the Time of the 1900-1930 U.S. Decennial Census by Birth Cohort and State</a:t>
            </a:r>
            <a:endParaRPr lang="en-US" sz="2000" b="1" dirty="0">
              <a:latin typeface="+mn-lt"/>
            </a:endParaRPr>
          </a:p>
        </p:txBody>
      </p:sp>
    </p:spTree>
    <p:extLst>
      <p:ext uri="{BB962C8B-B14F-4D97-AF65-F5344CB8AC3E}">
        <p14:creationId xmlns:p14="http://schemas.microsoft.com/office/powerpoint/2010/main" val="74482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281</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Office Theme</vt:lpstr>
      <vt:lpstr>1_Office Theme</vt:lpstr>
      <vt:lpstr>Anishinaabe Literacy from 1900-1930 and Across Birth Cohorts from 1830-1920* Linda Young-DeMarco and Arland Thornton </vt:lpstr>
      <vt:lpstr>PowerPoint Presentation</vt:lpstr>
      <vt:lpstr>Percent of People Identified as Anishinaabe Ages 10 and Older Who Were Literate  By Residential Location and U.S Decennial Census Year</vt:lpstr>
      <vt:lpstr>Percent of People Identified as Anishinaabe Ages 10 and Older Who Were Literate  By State of Residence and U.S Decennial Census Year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dc:creator>
  <cp:lastModifiedBy>Linda Young-DeMarco</cp:lastModifiedBy>
  <cp:revision>31</cp:revision>
  <dcterms:created xsi:type="dcterms:W3CDTF">2021-09-02T19:07:38Z</dcterms:created>
  <dcterms:modified xsi:type="dcterms:W3CDTF">2022-05-06T17:09:22Z</dcterms:modified>
</cp:coreProperties>
</file>